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7" r:id="rId13"/>
    <p:sldId id="269" r:id="rId14"/>
    <p:sldId id="270" r:id="rId15"/>
    <p:sldId id="27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embeddedFontLst>
    <p:embeddedFont>
      <p:font typeface="맑은 고딕" panose="020B0503020000020004" pitchFamily="50" charset="-127"/>
      <p:regular r:id="rId25"/>
      <p:bold r:id="rId26"/>
    </p:embeddedFont>
    <p:embeddedFont>
      <p:font typeface="배달의민족 주아" panose="02020603020101020101" pitchFamily="18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32F1C7-BA1F-8EB1-E0A0-2EDEFE6BC0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35892E1-CD38-BF42-D0CE-7B566848A7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492117-01FA-47A5-70D1-95F8FA706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0D03FF-B86F-2989-CFFC-F3F2F20CE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1C324C-1DBC-35E0-8A66-29CAA15D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847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51ED92-3F28-FC3D-9FF8-C2300149A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11DF4E-C64C-E9FD-AF80-61BA59070B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692AEA-FE75-EB6F-27CD-649F142FB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5E661E-C7E9-BF33-1180-D3725B2E5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B1F2DC-8D6E-9B96-4C00-6EE9CCD9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913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053427-0C0C-FC54-8442-868B04F7CA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EB7913B-F52D-1C48-94A2-53005B8D3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8E434E-32E1-80C1-21AE-2CC940316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DA2505C-C3A4-1215-BB35-8C3775B18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849460-2841-5F8A-57FF-5D7575A6E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910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0232EA-346D-097C-1CA1-12590E0B1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77F827-A29D-6C6D-F99A-93A17EB68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A8E658-4C5F-6671-9C1D-B83D6EFC4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763065-9840-0550-EFFE-B0E7D28F7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528D7B-9C25-3B26-CE4F-53930B345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4895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FDC653-22D7-F339-301F-264D1FE4D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1812FB-F2EC-BA6E-BF32-36213CEDE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F6E34B-6F60-8D4C-297A-14ADEDE6F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014AF3-2F8E-9174-012A-34E41D8A5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446591-E158-4D42-B7E9-65F27CBF6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955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08D666-D8C9-69CF-3BB9-F4B66AA97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271DB0-7583-BB7D-6E3A-976E4E1CB2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DB1B1D-A091-55E0-BDAA-5ADC999B0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AF0BF1-B06B-751C-4695-DB6DD4DF6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539262-DC7C-DF9F-4D2D-CC83AC0AD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3F68F9-C1AA-8F41-7A18-8A7985393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799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CA0977-39C2-DF41-4EB0-A8A017833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5F0411-F0AF-8595-6962-A322A43A1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7912C84-CAB7-AC5D-68E5-1D67079DB8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48DAC88-AC7B-1095-24C9-F69FB8172D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8591B28-FFD9-ADDB-B141-87541BF9F7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DC27756-7660-D6A5-E1A0-65322BDEF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2D92DE6-A908-BEFB-B9A3-8C7E79121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CAE3D84-438A-3FB1-0B3E-7382D8113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014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0D20C-202D-7F2D-D3AF-E9AF90841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DD10C37-19C2-B8BB-9119-469D16EA2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9E23C88-0477-6151-043D-3AB7458D5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A0B3E8B-F591-1833-82D3-C2942FC3F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519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3D9E68F-0E7D-9CDD-52AF-6504D874E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78AC28-3FAF-52C4-3B32-8F7478550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E24813-A3CF-CBDA-553A-C56BA87BD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193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7D6C6E-E23C-09C9-1852-F1AC49724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1A17B3-0820-7D41-8649-D4D2B2E81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EB0DDC-D861-A87F-5EE1-758605A366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6180EC-5B71-E90D-68C5-34554589C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DFB18E-A6EE-ACB6-D3E2-0356CE76B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07785A-E26E-9726-0F94-A61C9A5B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674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3E4160-5AA4-583E-92FA-27C770342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83D46B4-C479-A207-58AB-1F9CC3792B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F64D4D-09E3-5777-8150-E45BFF6278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C4C08E-BB31-406D-BF43-CB4D86A05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F9F132-94D5-8853-9879-21658C595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9FC173-C695-7642-2BD6-1BCAC58D1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6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E270F46-1001-39AD-51D1-D56A7F6E1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76140E-467A-6747-62B5-89A4C2011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E9031C-808D-6228-85F1-350FC46B75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0361B-4FF0-439B-841F-AAB4C9B48CAC}" type="datetimeFigureOut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814DA1-F0AB-F96B-B4F8-AA2A50CC8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9BAFFB-B77F-2F15-2ADD-C91834D24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889C3-22E5-4127-BC4E-91EA898E9F2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187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B67D32-6C8F-C241-07CF-4CE632B505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13486"/>
            <a:ext cx="9144000" cy="2387600"/>
          </a:xfrm>
        </p:spPr>
        <p:txBody>
          <a:bodyPr/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Transformer</a:t>
            </a:r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35BBFEB-96AD-C353-E688-43B5A003B796}"/>
              </a:ext>
            </a:extLst>
          </p:cNvPr>
          <p:cNvCxnSpPr>
            <a:cxnSpLocks/>
          </p:cNvCxnSpPr>
          <p:nvPr/>
        </p:nvCxnSpPr>
        <p:spPr>
          <a:xfrm>
            <a:off x="2042160" y="3890646"/>
            <a:ext cx="81076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타원 4">
            <a:extLst>
              <a:ext uri="{FF2B5EF4-FFF2-40B4-BE49-F238E27FC236}">
                <a16:creationId xmlns:a16="http://schemas.microsoft.com/office/drawing/2014/main" id="{71E2FC28-5ED5-1C1B-6993-78647AC34450}"/>
              </a:ext>
            </a:extLst>
          </p:cNvPr>
          <p:cNvSpPr/>
          <p:nvPr/>
        </p:nvSpPr>
        <p:spPr>
          <a:xfrm>
            <a:off x="1960880" y="3819526"/>
            <a:ext cx="162560" cy="142240"/>
          </a:xfrm>
          <a:prstGeom prst="ellipse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EA2B822D-3AAF-4525-E991-FCD56DA8F448}"/>
              </a:ext>
            </a:extLst>
          </p:cNvPr>
          <p:cNvSpPr/>
          <p:nvPr/>
        </p:nvSpPr>
        <p:spPr>
          <a:xfrm>
            <a:off x="10068560" y="3819526"/>
            <a:ext cx="162560" cy="142240"/>
          </a:xfrm>
          <a:prstGeom prst="ellipse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B85067D-10FA-1CCC-75DF-A6E5A513C18A}"/>
              </a:ext>
            </a:extLst>
          </p:cNvPr>
          <p:cNvCxnSpPr>
            <a:cxnSpLocks/>
          </p:cNvCxnSpPr>
          <p:nvPr/>
        </p:nvCxnSpPr>
        <p:spPr>
          <a:xfrm>
            <a:off x="2042160" y="2336166"/>
            <a:ext cx="810768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타원 7">
            <a:extLst>
              <a:ext uri="{FF2B5EF4-FFF2-40B4-BE49-F238E27FC236}">
                <a16:creationId xmlns:a16="http://schemas.microsoft.com/office/drawing/2014/main" id="{38F8DAA2-C74A-0794-EBBF-D4C300068500}"/>
              </a:ext>
            </a:extLst>
          </p:cNvPr>
          <p:cNvSpPr/>
          <p:nvPr/>
        </p:nvSpPr>
        <p:spPr>
          <a:xfrm>
            <a:off x="1960880" y="2265046"/>
            <a:ext cx="162560" cy="142240"/>
          </a:xfrm>
          <a:prstGeom prst="ellipse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03E4345-9D21-A690-D3C3-82DC650FEB67}"/>
              </a:ext>
            </a:extLst>
          </p:cNvPr>
          <p:cNvSpPr/>
          <p:nvPr/>
        </p:nvSpPr>
        <p:spPr>
          <a:xfrm>
            <a:off x="10068560" y="2265046"/>
            <a:ext cx="162560" cy="142240"/>
          </a:xfrm>
          <a:prstGeom prst="ellipse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636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E18733-8E28-A895-3AFA-1C39B894C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380" y="1463040"/>
            <a:ext cx="8008746" cy="4931746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EB173580-AB25-FBDF-B692-5228EB418553}"/>
              </a:ext>
            </a:extLst>
          </p:cNvPr>
          <p:cNvCxnSpPr>
            <a:cxnSpLocks/>
          </p:cNvCxnSpPr>
          <p:nvPr/>
        </p:nvCxnSpPr>
        <p:spPr>
          <a:xfrm flipV="1">
            <a:off x="2539874" y="3062788"/>
            <a:ext cx="909320" cy="23455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8" name="액자 7">
            <a:extLst>
              <a:ext uri="{FF2B5EF4-FFF2-40B4-BE49-F238E27FC236}">
                <a16:creationId xmlns:a16="http://schemas.microsoft.com/office/drawing/2014/main" id="{CF1346A2-FBD5-FA74-BDC6-DE6B2BE27765}"/>
              </a:ext>
            </a:extLst>
          </p:cNvPr>
          <p:cNvSpPr/>
          <p:nvPr/>
        </p:nvSpPr>
        <p:spPr>
          <a:xfrm>
            <a:off x="3611754" y="2620029"/>
            <a:ext cx="1188720" cy="513879"/>
          </a:xfrm>
          <a:prstGeom prst="fram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05F9E819-FF43-B1BE-5635-5B9D4FFA2465}"/>
              </a:ext>
            </a:extLst>
          </p:cNvPr>
          <p:cNvCxnSpPr>
            <a:cxnSpLocks/>
          </p:cNvCxnSpPr>
          <p:nvPr/>
        </p:nvCxnSpPr>
        <p:spPr>
          <a:xfrm flipH="1">
            <a:off x="7315200" y="3743608"/>
            <a:ext cx="916188" cy="59825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액자 9">
            <a:extLst>
              <a:ext uri="{FF2B5EF4-FFF2-40B4-BE49-F238E27FC236}">
                <a16:creationId xmlns:a16="http://schemas.microsoft.com/office/drawing/2014/main" id="{D9AEAB15-3183-D137-2877-F0A21B3D78E0}"/>
              </a:ext>
            </a:extLst>
          </p:cNvPr>
          <p:cNvSpPr/>
          <p:nvPr/>
        </p:nvSpPr>
        <p:spPr>
          <a:xfrm>
            <a:off x="5989194" y="4265949"/>
            <a:ext cx="1326006" cy="677312"/>
          </a:xfrm>
          <a:prstGeom prst="fram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79F6BB4C-0325-4C2D-7B93-0C04AADFC77C}"/>
              </a:ext>
            </a:extLst>
          </p:cNvPr>
          <p:cNvCxnSpPr>
            <a:cxnSpLocks/>
          </p:cNvCxnSpPr>
          <p:nvPr/>
        </p:nvCxnSpPr>
        <p:spPr>
          <a:xfrm flipH="1">
            <a:off x="7378448" y="3321941"/>
            <a:ext cx="934657" cy="42165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액자 13">
            <a:extLst>
              <a:ext uri="{FF2B5EF4-FFF2-40B4-BE49-F238E27FC236}">
                <a16:creationId xmlns:a16="http://schemas.microsoft.com/office/drawing/2014/main" id="{89728E4D-8703-5F10-962F-A7FB19DBF54D}"/>
              </a:ext>
            </a:extLst>
          </p:cNvPr>
          <p:cNvSpPr/>
          <p:nvPr/>
        </p:nvSpPr>
        <p:spPr>
          <a:xfrm>
            <a:off x="5989194" y="3447141"/>
            <a:ext cx="1326006" cy="677312"/>
          </a:xfrm>
          <a:prstGeom prst="frame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44EC1F-5D27-D49D-0835-12822A1204B2}"/>
              </a:ext>
            </a:extLst>
          </p:cNvPr>
          <p:cNvSpPr txBox="1"/>
          <p:nvPr/>
        </p:nvSpPr>
        <p:spPr>
          <a:xfrm>
            <a:off x="8008368" y="566373"/>
            <a:ext cx="57302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Encoder-decoder attention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에서만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다음을 잘 유지하면 됨 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단어의 뜻</a:t>
            </a:r>
            <a:r>
              <a:rPr lang="en-US" altLang="ko-KR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</a:t>
            </a:r>
            <a:r>
              <a:rPr lang="en-US" altLang="ko-KR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단어와의 연관성</a:t>
            </a:r>
            <a:endParaRPr lang="en-US" altLang="ko-KR" sz="1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Encoder : </a:t>
            </a:r>
            <a:r>
              <a:rPr lang="ko-KR" altLang="en-US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모든 </a:t>
            </a:r>
            <a:r>
              <a:rPr lang="en-US" altLang="ko-KR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time step</a:t>
            </a:r>
            <a:r>
              <a:rPr lang="ko-KR" altLang="en-US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까지의</a:t>
            </a:r>
            <a:endParaRPr lang="en-US" altLang="ko-KR" sz="1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Decoder : </a:t>
            </a:r>
            <a:r>
              <a:rPr lang="ko-KR" altLang="en-US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현재 </a:t>
            </a:r>
            <a:r>
              <a:rPr lang="en-US" altLang="ko-KR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time step</a:t>
            </a:r>
            <a:r>
              <a:rPr lang="ko-KR" altLang="en-US" sz="1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까지의</a:t>
            </a:r>
            <a:endParaRPr lang="en-US" altLang="ko-KR" sz="1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ko-KR" altLang="en-US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362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8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8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2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000"/>
                            </p:stCondLst>
                            <p:childTnLst>
                              <p:par>
                                <p:cTn id="84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6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500"/>
                            </p:stCondLst>
                            <p:childTnLst>
                              <p:par>
                                <p:cTn id="8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500"/>
                            </p:stCondLst>
                            <p:childTnLst>
                              <p:par>
                                <p:cTn id="91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8" grpId="2" animBg="1"/>
      <p:bldP spid="8" grpId="4" animBg="1"/>
      <p:bldP spid="10" grpId="0" animBg="1"/>
      <p:bldP spid="10" grpId="1" animBg="1"/>
      <p:bldP spid="10" grpId="2" animBg="1"/>
      <p:bldP spid="10" grpId="4" animBg="1"/>
      <p:bldP spid="14" grpId="0" animBg="1"/>
      <p:bldP spid="14" grpId="1" animBg="1"/>
      <p:bldP spid="14" grpId="2" animBg="1"/>
      <p:bldP spid="14" grpId="3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C150C-E7EF-DDB6-ABA7-2A5484E6A0CF}"/>
              </a:ext>
            </a:extLst>
          </p:cNvPr>
          <p:cNvSpPr txBox="1"/>
          <p:nvPr/>
        </p:nvSpPr>
        <p:spPr>
          <a:xfrm>
            <a:off x="2773326" y="2480356"/>
            <a:ext cx="6097772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Ex)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나는 학생이다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-&gt; I am a student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에서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&lt;</a:t>
            </a:r>
            <a:r>
              <a:rPr lang="en-US" altLang="ko-KR" sz="28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sos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 token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통해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추론했다고 가정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이제 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am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추론하면 됨</a:t>
            </a:r>
            <a:r>
              <a:rPr lang="en-US" altLang="ko-KR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ko-KR" altLang="en-US" sz="2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28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0332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DCF7EB6-75DD-7F00-2813-A58E563DE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402" y="1900528"/>
            <a:ext cx="6436995" cy="4007512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8472F11-BD87-FC79-D079-071ECBB5816F}"/>
              </a:ext>
            </a:extLst>
          </p:cNvPr>
          <p:cNvSpPr/>
          <p:nvPr/>
        </p:nvSpPr>
        <p:spPr>
          <a:xfrm>
            <a:off x="918402" y="1981200"/>
            <a:ext cx="640080" cy="8229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811DD86-E801-02BB-53F7-FDAFBD1BB0AE}"/>
              </a:ext>
            </a:extLst>
          </p:cNvPr>
          <p:cNvSpPr/>
          <p:nvPr/>
        </p:nvSpPr>
        <p:spPr>
          <a:xfrm>
            <a:off x="1836347" y="4908697"/>
            <a:ext cx="640080" cy="8229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C346F21-3DBB-4CED-85A1-35A8365F00B4}"/>
              </a:ext>
            </a:extLst>
          </p:cNvPr>
          <p:cNvSpPr/>
          <p:nvPr/>
        </p:nvSpPr>
        <p:spPr>
          <a:xfrm>
            <a:off x="4824095" y="4956213"/>
            <a:ext cx="640080" cy="8229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0142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7252C34-A0E7-0BA9-F487-EB3962A37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402" y="1690688"/>
            <a:ext cx="7146752" cy="487928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8472F11-BD87-FC79-D079-071ECBB5816F}"/>
              </a:ext>
            </a:extLst>
          </p:cNvPr>
          <p:cNvSpPr/>
          <p:nvPr/>
        </p:nvSpPr>
        <p:spPr>
          <a:xfrm>
            <a:off x="918402" y="1981200"/>
            <a:ext cx="640080" cy="8229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811DD86-E801-02BB-53F7-FDAFBD1BB0AE}"/>
              </a:ext>
            </a:extLst>
          </p:cNvPr>
          <p:cNvSpPr/>
          <p:nvPr/>
        </p:nvSpPr>
        <p:spPr>
          <a:xfrm>
            <a:off x="2313866" y="4835245"/>
            <a:ext cx="744293" cy="9439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444598-B927-5523-5C81-E9AD9016DCCE}"/>
              </a:ext>
            </a:extLst>
          </p:cNvPr>
          <p:cNvSpPr txBox="1"/>
          <p:nvPr/>
        </p:nvSpPr>
        <p:spPr>
          <a:xfrm>
            <a:off x="7484498" y="4835245"/>
            <a:ext cx="421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그럼 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뜻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연관성은 </a:t>
            </a:r>
            <a:b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제대로 들어갔는가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9843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444598-B927-5523-5C81-E9AD9016DCCE}"/>
              </a:ext>
            </a:extLst>
          </p:cNvPr>
          <p:cNvSpPr txBox="1"/>
          <p:nvPr/>
        </p:nvSpPr>
        <p:spPr>
          <a:xfrm>
            <a:off x="7446837" y="2301240"/>
            <a:ext cx="4216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뜻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연관성은 </a:t>
            </a:r>
            <a:b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내적과 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scaling &amp; </a:t>
            </a:r>
            <a:r>
              <a:rPr lang="en-US" altLang="ko-KR" sz="2800" b="1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softmax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정보가 희석됐다고 생각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algn="ctr"/>
            <a:endParaRPr lang="en-US" altLang="ko-KR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즉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decoder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input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뜻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연관성에 대한 정보가 부족하다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ko-KR" altLang="en-US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9D5F4A9-FC36-0386-B5AC-2711CEF71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402" y="1900528"/>
            <a:ext cx="6436995" cy="400751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BEC4916-1DE2-E823-2F7B-587528220561}"/>
              </a:ext>
            </a:extLst>
          </p:cNvPr>
          <p:cNvSpPr/>
          <p:nvPr/>
        </p:nvSpPr>
        <p:spPr>
          <a:xfrm>
            <a:off x="918402" y="1981200"/>
            <a:ext cx="640080" cy="8229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CC1E532-464A-F300-BF1E-159E36C01B59}"/>
              </a:ext>
            </a:extLst>
          </p:cNvPr>
          <p:cNvSpPr/>
          <p:nvPr/>
        </p:nvSpPr>
        <p:spPr>
          <a:xfrm>
            <a:off x="1836347" y="4908697"/>
            <a:ext cx="640080" cy="8229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1779E8B-F90D-72FC-0368-2AC4232740C9}"/>
              </a:ext>
            </a:extLst>
          </p:cNvPr>
          <p:cNvSpPr/>
          <p:nvPr/>
        </p:nvSpPr>
        <p:spPr>
          <a:xfrm>
            <a:off x="4824095" y="4956213"/>
            <a:ext cx="640080" cy="8229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6208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444598-B927-5523-5C81-E9AD9016DCCE}"/>
              </a:ext>
            </a:extLst>
          </p:cNvPr>
          <p:cNvSpPr txBox="1"/>
          <p:nvPr/>
        </p:nvSpPr>
        <p:spPr>
          <a:xfrm>
            <a:off x="7446837" y="2301240"/>
            <a:ext cx="4216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그럼 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encoder-decoder attention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은 왜 쓰는가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</a:p>
          <a:p>
            <a:pPr algn="ctr"/>
            <a:endParaRPr lang="en-US" altLang="ko-KR" sz="2800" b="1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현재까지 번역된 </a:t>
            </a:r>
            <a:r>
              <a:rPr lang="en-US" altLang="ko-KR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decoder input</a:t>
            </a:r>
            <a:r>
              <a:rPr lang="ko-KR" altLang="en-US" sz="28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가지고 다음 예측에 참고하기 위해서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9D5F4A9-FC36-0386-B5AC-2711CEF71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42" y="2292497"/>
            <a:ext cx="6436995" cy="400751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CBEC4916-1DE2-E823-2F7B-587528220561}"/>
              </a:ext>
            </a:extLst>
          </p:cNvPr>
          <p:cNvSpPr/>
          <p:nvPr/>
        </p:nvSpPr>
        <p:spPr>
          <a:xfrm>
            <a:off x="1009842" y="2204403"/>
            <a:ext cx="640080" cy="8229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CC1E532-464A-F300-BF1E-159E36C01B59}"/>
              </a:ext>
            </a:extLst>
          </p:cNvPr>
          <p:cNvSpPr/>
          <p:nvPr/>
        </p:nvSpPr>
        <p:spPr>
          <a:xfrm>
            <a:off x="1956849" y="5156200"/>
            <a:ext cx="640080" cy="8229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1779E8B-F90D-72FC-0368-2AC4232740C9}"/>
              </a:ext>
            </a:extLst>
          </p:cNvPr>
          <p:cNvSpPr/>
          <p:nvPr/>
        </p:nvSpPr>
        <p:spPr>
          <a:xfrm>
            <a:off x="4905375" y="4978896"/>
            <a:ext cx="640080" cy="8229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081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444598-B927-5523-5C81-E9AD9016DCCE}"/>
              </a:ext>
            </a:extLst>
          </p:cNvPr>
          <p:cNvSpPr txBox="1"/>
          <p:nvPr/>
        </p:nvSpPr>
        <p:spPr>
          <a:xfrm>
            <a:off x="3695700" y="2766982"/>
            <a:ext cx="48006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그럼 어디서 </a:t>
            </a:r>
            <a:r>
              <a:rPr lang="en-US" altLang="ko-KR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decoder</a:t>
            </a:r>
            <a:r>
              <a:rPr lang="ko-KR" altLang="en-US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input</a:t>
            </a:r>
            <a:r>
              <a:rPr lang="ko-KR" altLang="en-US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정보를 끌어오지</a:t>
            </a:r>
            <a:r>
              <a:rPr lang="en-US" altLang="ko-KR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  <a:r>
              <a:rPr lang="ko-KR" altLang="en-US" sz="3200" b="1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72145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80AB4E8-A7E8-4744-5D9E-3A6E0D907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6690" y="1027906"/>
            <a:ext cx="5905500" cy="4876800"/>
          </a:xfrm>
          <a:prstGeom prst="rect">
            <a:avLst/>
          </a:prstGeom>
        </p:spPr>
      </p:pic>
      <p:sp>
        <p:nvSpPr>
          <p:cNvPr id="7" name="원형: 비어 있음 6">
            <a:extLst>
              <a:ext uri="{FF2B5EF4-FFF2-40B4-BE49-F238E27FC236}">
                <a16:creationId xmlns:a16="http://schemas.microsoft.com/office/drawing/2014/main" id="{FAE16C24-04B8-3F33-58D1-6FD8764CE505}"/>
              </a:ext>
            </a:extLst>
          </p:cNvPr>
          <p:cNvSpPr/>
          <p:nvPr/>
        </p:nvSpPr>
        <p:spPr>
          <a:xfrm>
            <a:off x="4602480" y="2651760"/>
            <a:ext cx="690880" cy="690880"/>
          </a:xfrm>
          <a:prstGeom prst="donut">
            <a:avLst>
              <a:gd name="adj" fmla="val 5784"/>
            </a:avLst>
          </a:prstGeom>
          <a:solidFill>
            <a:srgbClr val="FF0000"/>
          </a:solidFill>
          <a:ln w="38100">
            <a:solidFill>
              <a:srgbClr val="FF0000"/>
            </a:solidFill>
            <a:prstDash val="solid"/>
          </a:ln>
          <a:effectLst>
            <a:softEdge rad="127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원형: 비어 있음 7">
            <a:extLst>
              <a:ext uri="{FF2B5EF4-FFF2-40B4-BE49-F238E27FC236}">
                <a16:creationId xmlns:a16="http://schemas.microsoft.com/office/drawing/2014/main" id="{7A93D6F9-772D-F8F9-6039-3BA4CC8C4F09}"/>
              </a:ext>
            </a:extLst>
          </p:cNvPr>
          <p:cNvSpPr/>
          <p:nvPr/>
        </p:nvSpPr>
        <p:spPr>
          <a:xfrm>
            <a:off x="4622800" y="4005421"/>
            <a:ext cx="690880" cy="690880"/>
          </a:xfrm>
          <a:prstGeom prst="donut">
            <a:avLst>
              <a:gd name="adj" fmla="val 5784"/>
            </a:avLst>
          </a:prstGeom>
          <a:solidFill>
            <a:srgbClr val="FF0000"/>
          </a:solidFill>
          <a:ln w="38100">
            <a:solidFill>
              <a:srgbClr val="FF0000"/>
            </a:solidFill>
            <a:prstDash val="solid"/>
          </a:ln>
          <a:effectLst>
            <a:softEdge rad="127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원형: 비어 있음 8">
            <a:extLst>
              <a:ext uri="{FF2B5EF4-FFF2-40B4-BE49-F238E27FC236}">
                <a16:creationId xmlns:a16="http://schemas.microsoft.com/office/drawing/2014/main" id="{DB78EC7D-8F7D-1F84-904E-FD590105EE02}"/>
              </a:ext>
            </a:extLst>
          </p:cNvPr>
          <p:cNvSpPr/>
          <p:nvPr/>
        </p:nvSpPr>
        <p:spPr>
          <a:xfrm>
            <a:off x="8656320" y="1131015"/>
            <a:ext cx="690880" cy="690880"/>
          </a:xfrm>
          <a:prstGeom prst="donut">
            <a:avLst>
              <a:gd name="adj" fmla="val 5784"/>
            </a:avLst>
          </a:prstGeom>
          <a:solidFill>
            <a:srgbClr val="FF0000"/>
          </a:solidFill>
          <a:ln w="38100">
            <a:solidFill>
              <a:srgbClr val="FF0000"/>
            </a:solidFill>
            <a:prstDash val="solid"/>
          </a:ln>
          <a:effectLst>
            <a:softEdge rad="127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원형: 비어 있음 9">
            <a:extLst>
              <a:ext uri="{FF2B5EF4-FFF2-40B4-BE49-F238E27FC236}">
                <a16:creationId xmlns:a16="http://schemas.microsoft.com/office/drawing/2014/main" id="{3FB91F95-9DA5-5D19-D506-77F22BEF3BDD}"/>
              </a:ext>
            </a:extLst>
          </p:cNvPr>
          <p:cNvSpPr/>
          <p:nvPr/>
        </p:nvSpPr>
        <p:spPr>
          <a:xfrm>
            <a:off x="8656320" y="2369900"/>
            <a:ext cx="690880" cy="690880"/>
          </a:xfrm>
          <a:prstGeom prst="donut">
            <a:avLst>
              <a:gd name="adj" fmla="val 5784"/>
            </a:avLst>
          </a:prstGeom>
          <a:solidFill>
            <a:srgbClr val="FF0000"/>
          </a:solidFill>
          <a:ln w="38100">
            <a:solidFill>
              <a:srgbClr val="FF0000"/>
            </a:solidFill>
            <a:prstDash val="solid"/>
          </a:ln>
          <a:effectLst>
            <a:softEdge rad="127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원형: 비어 있음 10">
            <a:extLst>
              <a:ext uri="{FF2B5EF4-FFF2-40B4-BE49-F238E27FC236}">
                <a16:creationId xmlns:a16="http://schemas.microsoft.com/office/drawing/2014/main" id="{35525F77-F503-B781-608F-AD84912C2CB6}"/>
              </a:ext>
            </a:extLst>
          </p:cNvPr>
          <p:cNvSpPr/>
          <p:nvPr/>
        </p:nvSpPr>
        <p:spPr>
          <a:xfrm>
            <a:off x="8656320" y="3823812"/>
            <a:ext cx="690880" cy="690880"/>
          </a:xfrm>
          <a:prstGeom prst="donut">
            <a:avLst>
              <a:gd name="adj" fmla="val 5784"/>
            </a:avLst>
          </a:prstGeom>
          <a:solidFill>
            <a:srgbClr val="FF0000"/>
          </a:solidFill>
          <a:ln w="38100">
            <a:solidFill>
              <a:srgbClr val="FF0000"/>
            </a:solidFill>
            <a:prstDash val="solid"/>
          </a:ln>
          <a:effectLst>
            <a:softEdge rad="12700"/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B7700E-ADEE-F65F-CF99-E88F61CFA4AC}"/>
              </a:ext>
            </a:extLst>
          </p:cNvPr>
          <p:cNvSpPr txBox="1"/>
          <p:nvPr/>
        </p:nvSpPr>
        <p:spPr>
          <a:xfrm>
            <a:off x="831850" y="2341751"/>
            <a:ext cx="2966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Skip connection</a:t>
            </a:r>
            <a:r>
              <a:rPr lang="ko-KR" altLang="en-US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으로 해당 정보를 전달한다</a:t>
            </a:r>
            <a:r>
              <a:rPr lang="en-US" altLang="ko-KR" sz="2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050" name="Picture 2" descr="An Introduction to Residual Skip Connections and ResNets - Programmathically">
            <a:extLst>
              <a:ext uri="{FF2B5EF4-FFF2-40B4-BE49-F238E27FC236}">
                <a16:creationId xmlns:a16="http://schemas.microsoft.com/office/drawing/2014/main" id="{EF4DC623-DD4E-3CF1-160F-37A57DCCF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697" y="4169252"/>
            <a:ext cx="3603025" cy="1918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4215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155102-5F79-B0FA-B1E9-3F182FA6B9E7}"/>
              </a:ext>
            </a:extLst>
          </p:cNvPr>
          <p:cNvSpPr txBox="1"/>
          <p:nvPr/>
        </p:nvSpPr>
        <p:spPr>
          <a:xfrm>
            <a:off x="2783205" y="3136612"/>
            <a:ext cx="66255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이론상 완벽해 보이는데 실제로도 그럴까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04905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155102-5F79-B0FA-B1E9-3F182FA6B9E7}"/>
              </a:ext>
            </a:extLst>
          </p:cNvPr>
          <p:cNvSpPr txBox="1"/>
          <p:nvPr/>
        </p:nvSpPr>
        <p:spPr>
          <a:xfrm>
            <a:off x="2697480" y="2168843"/>
            <a:ext cx="66255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Skip Connection</a:t>
            </a:r>
            <a:r>
              <a:rPr lang="ko-KR" altLang="en-US" sz="32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빼면 정보가 전달이 안돼서 성능이 떨어져야 됨</a:t>
            </a:r>
            <a:r>
              <a:rPr lang="en-US" altLang="ko-KR" sz="32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32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F66A45-FD2F-A5CF-DBD0-CDF62A972985}"/>
              </a:ext>
            </a:extLst>
          </p:cNvPr>
          <p:cNvSpPr txBox="1"/>
          <p:nvPr/>
        </p:nvSpPr>
        <p:spPr>
          <a:xfrm>
            <a:off x="2697480" y="3724216"/>
            <a:ext cx="662559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Github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올라와 있는 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transformer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활용 예제를 활용해서 실험</a:t>
            </a:r>
            <a:endParaRPr lang="en-US" altLang="ko-KR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Skip connection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 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gradient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소실을 막는 효과도 있으므로 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encoder, decoder block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은 하나만 사용한다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2446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94962266-BBF0-A482-0760-FC23882F9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391" y="2285444"/>
            <a:ext cx="7127049" cy="438880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86920A-15C1-E349-6439-A60FE7F93290}"/>
              </a:ext>
            </a:extLst>
          </p:cNvPr>
          <p:cNvSpPr txBox="1"/>
          <p:nvPr/>
        </p:nvSpPr>
        <p:spPr>
          <a:xfrm>
            <a:off x="924560" y="1788160"/>
            <a:ext cx="97840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Transformer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번역 문제를 예시로 구조 분석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한국어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-&gt;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영어 번역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Ex)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나는 학생이다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-&gt; I am a student</a:t>
            </a:r>
            <a:endParaRPr lang="ko-KR" altLang="en-US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4214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1525A93-6A21-ADF5-73F1-E1D82DDFA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800" y="345460"/>
            <a:ext cx="5941060" cy="61670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FBF876-D5BA-B1CE-72F6-6EFDDD780578}"/>
              </a:ext>
            </a:extLst>
          </p:cNvPr>
          <p:cNvSpPr txBox="1"/>
          <p:nvPr/>
        </p:nvSpPr>
        <p:spPr>
          <a:xfrm>
            <a:off x="441960" y="3024395"/>
            <a:ext cx="41198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Transformer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사용한 독일어 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-&gt; 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영어 번역 예제</a:t>
            </a:r>
          </a:p>
        </p:txBody>
      </p:sp>
    </p:spTree>
    <p:extLst>
      <p:ext uri="{BB962C8B-B14F-4D97-AF65-F5344CB8AC3E}">
        <p14:creationId xmlns:p14="http://schemas.microsoft.com/office/powerpoint/2010/main" val="3678549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FBF876-D5BA-B1CE-72F6-6EFDDD780578}"/>
              </a:ext>
            </a:extLst>
          </p:cNvPr>
          <p:cNvSpPr txBox="1"/>
          <p:nvPr/>
        </p:nvSpPr>
        <p:spPr>
          <a:xfrm>
            <a:off x="198120" y="3307496"/>
            <a:ext cx="4119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Test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에서도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정상 작동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7B80AF0-4AE7-B525-49EC-A65FEACEF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610" y="3165945"/>
            <a:ext cx="6350312" cy="86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01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FBF876-D5BA-B1CE-72F6-6EFDDD780578}"/>
              </a:ext>
            </a:extLst>
          </p:cNvPr>
          <p:cNvSpPr txBox="1"/>
          <p:nvPr/>
        </p:nvSpPr>
        <p:spPr>
          <a:xfrm>
            <a:off x="401580" y="3182700"/>
            <a:ext cx="41198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Skip Connection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 제거한 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transformer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88E5FB4-6CA7-7CA4-079A-FC9D04A66B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375" y="4364394"/>
            <a:ext cx="9496425" cy="23336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8E043DB-CCA5-1836-D4D8-04B12A8381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49" y="3248025"/>
            <a:ext cx="7163811" cy="9074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77E810-51E8-FA7D-F57A-853248B4CE0D}"/>
              </a:ext>
            </a:extLst>
          </p:cNvPr>
          <p:cNvSpPr txBox="1"/>
          <p:nvPr/>
        </p:nvSpPr>
        <p:spPr>
          <a:xfrm>
            <a:off x="5573020" y="2318625"/>
            <a:ext cx="4119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학습 자체가 안됨</a:t>
            </a:r>
          </a:p>
        </p:txBody>
      </p:sp>
    </p:spTree>
    <p:extLst>
      <p:ext uri="{BB962C8B-B14F-4D97-AF65-F5344CB8AC3E}">
        <p14:creationId xmlns:p14="http://schemas.microsoft.com/office/powerpoint/2010/main" val="10901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결과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FBF876-D5BA-B1CE-72F6-6EFDDD780578}"/>
              </a:ext>
            </a:extLst>
          </p:cNvPr>
          <p:cNvSpPr txBox="1"/>
          <p:nvPr/>
        </p:nvSpPr>
        <p:spPr>
          <a:xfrm>
            <a:off x="2382780" y="2296795"/>
            <a:ext cx="698474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Skip Connection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 제거했는데 학습 자체가 안되는 걸 보면 이론 증명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..?</a:t>
            </a:r>
          </a:p>
          <a:p>
            <a:pPr algn="ctr"/>
            <a:endParaRPr lang="en-US" altLang="ko-KR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단어의 뜻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단어와의 연관성이 필요</a:t>
            </a:r>
            <a:endParaRPr lang="en-US" altLang="ko-KR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endParaRPr lang="en-US" altLang="ko-KR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Encoder-decoder attention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에서 부족한 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decoder input 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정보를 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skip connection</a:t>
            </a:r>
            <a:r>
              <a:rPr lang="ko-KR" altLang="en-US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으로 전달한다</a:t>
            </a:r>
            <a:r>
              <a:rPr lang="en-US" altLang="ko-KR" sz="32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3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9370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86920A-15C1-E349-6439-A60FE7F93290}"/>
              </a:ext>
            </a:extLst>
          </p:cNvPr>
          <p:cNvSpPr txBox="1"/>
          <p:nvPr/>
        </p:nvSpPr>
        <p:spPr>
          <a:xfrm>
            <a:off x="924560" y="1788160"/>
            <a:ext cx="9784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Q.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번역을 위해 필요한 요소는 무엇인가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단어의 뜻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단어와의 연관성이 필요하다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Encoder :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모든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time step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까지의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Decoder :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현재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time step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까지의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즉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마지막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Linear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들어가기 전에 이런 정보를 담고 있어야 한다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D6BCF7E-7022-C401-1A65-B269D7DB6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577" y="1960324"/>
            <a:ext cx="7127049" cy="4388802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57139C65-6492-E76B-948F-FEC7D4C49DE9}"/>
              </a:ext>
            </a:extLst>
          </p:cNvPr>
          <p:cNvCxnSpPr>
            <a:cxnSpLocks/>
          </p:cNvCxnSpPr>
          <p:nvPr/>
        </p:nvCxnSpPr>
        <p:spPr>
          <a:xfrm flipH="1">
            <a:off x="9302813" y="1788160"/>
            <a:ext cx="792480" cy="585708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액자 9">
            <a:extLst>
              <a:ext uri="{FF2B5EF4-FFF2-40B4-BE49-F238E27FC236}">
                <a16:creationId xmlns:a16="http://schemas.microsoft.com/office/drawing/2014/main" id="{5E5E20CE-D1C6-37F8-BFFC-A09A30DB4CC9}"/>
              </a:ext>
            </a:extLst>
          </p:cNvPr>
          <p:cNvSpPr/>
          <p:nvPr/>
        </p:nvSpPr>
        <p:spPr>
          <a:xfrm>
            <a:off x="8432800" y="2394024"/>
            <a:ext cx="873760" cy="199916"/>
          </a:xfrm>
          <a:prstGeom prst="fram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0030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0" grpId="3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D6BCF7E-7022-C401-1A65-B269D7DB6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1447861"/>
            <a:ext cx="8008746" cy="493174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86920A-15C1-E349-6439-A60FE7F93290}"/>
              </a:ext>
            </a:extLst>
          </p:cNvPr>
          <p:cNvSpPr txBox="1"/>
          <p:nvPr/>
        </p:nvSpPr>
        <p:spPr>
          <a:xfrm>
            <a:off x="924560" y="1788160"/>
            <a:ext cx="97840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Q.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그럼 단어의 뜻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연관성은 어디서 오는가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단어의 뜻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&gt;&gt; token embedding</a:t>
            </a: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단어의 위치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&gt;&gt; positional encoding</a:t>
            </a: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연관성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&gt;&gt; self-attention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57139C65-6492-E76B-948F-FEC7D4C49DE9}"/>
              </a:ext>
            </a:extLst>
          </p:cNvPr>
          <p:cNvCxnSpPr>
            <a:cxnSpLocks/>
          </p:cNvCxnSpPr>
          <p:nvPr/>
        </p:nvCxnSpPr>
        <p:spPr>
          <a:xfrm flipV="1">
            <a:off x="4429760" y="6308487"/>
            <a:ext cx="909320" cy="23455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액자 9">
            <a:extLst>
              <a:ext uri="{FF2B5EF4-FFF2-40B4-BE49-F238E27FC236}">
                <a16:creationId xmlns:a16="http://schemas.microsoft.com/office/drawing/2014/main" id="{5E5E20CE-D1C6-37F8-BFFC-A09A30DB4CC9}"/>
              </a:ext>
            </a:extLst>
          </p:cNvPr>
          <p:cNvSpPr/>
          <p:nvPr/>
        </p:nvSpPr>
        <p:spPr>
          <a:xfrm>
            <a:off x="5501640" y="5865728"/>
            <a:ext cx="1188720" cy="513879"/>
          </a:xfrm>
          <a:prstGeom prst="fram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EF3482D0-29B6-990D-3501-88DD3A5FF953}"/>
              </a:ext>
            </a:extLst>
          </p:cNvPr>
          <p:cNvCxnSpPr>
            <a:cxnSpLocks/>
          </p:cNvCxnSpPr>
          <p:nvPr/>
        </p:nvCxnSpPr>
        <p:spPr>
          <a:xfrm flipV="1">
            <a:off x="4185920" y="6000748"/>
            <a:ext cx="1153160" cy="30773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액자 13">
            <a:extLst>
              <a:ext uri="{FF2B5EF4-FFF2-40B4-BE49-F238E27FC236}">
                <a16:creationId xmlns:a16="http://schemas.microsoft.com/office/drawing/2014/main" id="{17DA1C78-DB7F-FDCE-5298-1C198411E43C}"/>
              </a:ext>
            </a:extLst>
          </p:cNvPr>
          <p:cNvSpPr/>
          <p:nvPr/>
        </p:nvSpPr>
        <p:spPr>
          <a:xfrm>
            <a:off x="5212080" y="5567680"/>
            <a:ext cx="1767840" cy="504188"/>
          </a:xfrm>
          <a:prstGeom prst="fram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22196B5-B211-20BB-DE3D-BBA5F3FC93F8}"/>
              </a:ext>
            </a:extLst>
          </p:cNvPr>
          <p:cNvCxnSpPr>
            <a:cxnSpLocks/>
          </p:cNvCxnSpPr>
          <p:nvPr/>
        </p:nvCxnSpPr>
        <p:spPr>
          <a:xfrm>
            <a:off x="3790220" y="4858375"/>
            <a:ext cx="1279080" cy="144424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9" name="액자 18">
            <a:extLst>
              <a:ext uri="{FF2B5EF4-FFF2-40B4-BE49-F238E27FC236}">
                <a16:creationId xmlns:a16="http://schemas.microsoft.com/office/drawing/2014/main" id="{1A343E5F-C1EE-EEC6-8402-F5257F58C7AB}"/>
              </a:ext>
            </a:extLst>
          </p:cNvPr>
          <p:cNvSpPr/>
          <p:nvPr/>
        </p:nvSpPr>
        <p:spPr>
          <a:xfrm>
            <a:off x="5100320" y="4632396"/>
            <a:ext cx="1960880" cy="740807"/>
          </a:xfrm>
          <a:prstGeom prst="fram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46B6A29D-B3E5-9BEF-572B-D24C718E6941}"/>
              </a:ext>
            </a:extLst>
          </p:cNvPr>
          <p:cNvCxnSpPr>
            <a:cxnSpLocks/>
          </p:cNvCxnSpPr>
          <p:nvPr/>
        </p:nvCxnSpPr>
        <p:spPr>
          <a:xfrm flipH="1">
            <a:off x="9641840" y="4310836"/>
            <a:ext cx="1839500" cy="32156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2" name="액자 21">
            <a:extLst>
              <a:ext uri="{FF2B5EF4-FFF2-40B4-BE49-F238E27FC236}">
                <a16:creationId xmlns:a16="http://schemas.microsoft.com/office/drawing/2014/main" id="{771A61F9-D272-953D-D3D1-99F781E88BD3}"/>
              </a:ext>
            </a:extLst>
          </p:cNvPr>
          <p:cNvSpPr/>
          <p:nvPr/>
        </p:nvSpPr>
        <p:spPr>
          <a:xfrm>
            <a:off x="7559040" y="4583553"/>
            <a:ext cx="1960880" cy="740807"/>
          </a:xfrm>
          <a:prstGeom prst="frame">
            <a:avLst/>
          </a:prstGeom>
          <a:ln w="28575">
            <a:solidFill>
              <a:schemeClr val="accent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119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6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"/>
                            </p:stCondLst>
                            <p:childTnLst>
                              <p:par>
                                <p:cTn id="5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0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500"/>
                            </p:stCondLst>
                            <p:childTnLst>
                              <p:par>
                                <p:cTn id="6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000"/>
                            </p:stCondLst>
                            <p:childTnLst>
                              <p:par>
                                <p:cTn id="70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2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500"/>
                            </p:stCondLst>
                            <p:childTnLst>
                              <p:par>
                                <p:cTn id="7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500"/>
                            </p:stCondLst>
                            <p:childTnLst>
                              <p:par>
                                <p:cTn id="77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6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0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500"/>
                            </p:stCondLst>
                            <p:childTnLst>
                              <p:par>
                                <p:cTn id="10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4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000"/>
                            </p:stCondLst>
                            <p:childTnLst>
                              <p:par>
                                <p:cTn id="106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8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500"/>
                            </p:stCondLst>
                            <p:childTnLst>
                              <p:par>
                                <p:cTn id="11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2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14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6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3500"/>
                            </p:stCondLst>
                            <p:childTnLst>
                              <p:par>
                                <p:cTn id="11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3500"/>
                            </p:stCondLst>
                            <p:childTnLst>
                              <p:par>
                                <p:cTn id="121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3500"/>
                            </p:stCondLst>
                            <p:childTnLst>
                              <p:par>
                                <p:cTn id="12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6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4000"/>
                            </p:stCondLst>
                            <p:childTnLst>
                              <p:par>
                                <p:cTn id="128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0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4500"/>
                            </p:stCondLst>
                            <p:childTnLst>
                              <p:par>
                                <p:cTn id="132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4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000"/>
                            </p:stCondLst>
                            <p:childTnLst>
                              <p:par>
                                <p:cTn id="136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8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5500"/>
                            </p:stCondLst>
                            <p:childTnLst>
                              <p:par>
                                <p:cTn id="140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2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4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6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6500"/>
                            </p:stCondLst>
                            <p:childTnLst>
                              <p:par>
                                <p:cTn id="14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6500"/>
                            </p:stCondLst>
                            <p:childTnLst>
                              <p:par>
                                <p:cTn id="151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0" grpId="2" animBg="1"/>
      <p:bldP spid="10" grpId="3" animBg="1"/>
      <p:bldP spid="10" grpId="4" animBg="1"/>
      <p:bldP spid="14" grpId="0" animBg="1"/>
      <p:bldP spid="14" grpId="1" animBg="1"/>
      <p:bldP spid="14" grpId="2" animBg="1"/>
      <p:bldP spid="14" grpId="3" animBg="1"/>
      <p:bldP spid="14" grpId="4" animBg="1"/>
      <p:bldP spid="19" grpId="0" animBg="1"/>
      <p:bldP spid="19" grpId="1" animBg="1"/>
      <p:bldP spid="19" grpId="2" animBg="1"/>
      <p:bldP spid="19" grpId="3" animBg="1"/>
      <p:bldP spid="19" grpId="4" animBg="1"/>
      <p:bldP spid="22" grpId="0" animBg="1"/>
      <p:bldP spid="22" grpId="1" animBg="1"/>
      <p:bldP spid="22" grpId="2" animBg="1"/>
      <p:bldP spid="22" grpId="3" animBg="1"/>
      <p:bldP spid="22" grpId="4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86920A-15C1-E349-6439-A60FE7F93290}"/>
              </a:ext>
            </a:extLst>
          </p:cNvPr>
          <p:cNvSpPr txBox="1"/>
          <p:nvPr/>
        </p:nvSpPr>
        <p:spPr>
          <a:xfrm>
            <a:off x="924560" y="1788160"/>
            <a:ext cx="97840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Q.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Detailed self-attention</a:t>
            </a: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단어와의 연관성을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self-attention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에서 얻을 수 있는 동시에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Encoder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모든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time step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단어 뜻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위치까지 알 수 있다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Decoder :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현재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time step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까지의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단어 뜻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위치까지 알 수 있다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6A1C9-0813-6B7B-22A0-392656E22FC7}"/>
              </a:ext>
            </a:extLst>
          </p:cNvPr>
          <p:cNvSpPr txBox="1"/>
          <p:nvPr/>
        </p:nvSpPr>
        <p:spPr>
          <a:xfrm>
            <a:off x="5374640" y="3561080"/>
            <a:ext cx="5100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첫 번째 행에 있는 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token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일지라도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!!”</a:t>
            </a:r>
            <a:endParaRPr lang="ko-KR" altLang="en-US" sz="28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1635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86920A-15C1-E349-6439-A60FE7F93290}"/>
              </a:ext>
            </a:extLst>
          </p:cNvPr>
          <p:cNvSpPr txBox="1"/>
          <p:nvPr/>
        </p:nvSpPr>
        <p:spPr>
          <a:xfrm>
            <a:off x="924560" y="1788160"/>
            <a:ext cx="97840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Q.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Detailed self-attention - proof</a:t>
            </a: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Ex)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나는 학생이다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-&gt; I am a student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에서 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Input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나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” vector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self-attention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하면 나오는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output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생각해보자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6A1C9-0813-6B7B-22A0-392656E22FC7}"/>
              </a:ext>
            </a:extLst>
          </p:cNvPr>
          <p:cNvSpPr txBox="1"/>
          <p:nvPr/>
        </p:nvSpPr>
        <p:spPr>
          <a:xfrm>
            <a:off x="6644640" y="492760"/>
            <a:ext cx="51003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첫 번째 행에 있는 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token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일지라도 연관성 뿐만 아니라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단어 뜻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b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위치를 담고 있다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”</a:t>
            </a:r>
            <a:endParaRPr lang="ko-KR" altLang="en-US" sz="28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2CC955F-FE88-8108-A987-CCCD6150A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4145" y="2349500"/>
            <a:ext cx="249555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84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6A1C9-0813-6B7B-22A0-392656E22FC7}"/>
              </a:ext>
            </a:extLst>
          </p:cNvPr>
          <p:cNvSpPr txBox="1"/>
          <p:nvPr/>
        </p:nvSpPr>
        <p:spPr>
          <a:xfrm>
            <a:off x="6644640" y="492760"/>
            <a:ext cx="51003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첫 번째 행에 있는 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token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일지라도 연관성 뿐만 아니라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단어 뜻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b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위치를 담고 있다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”</a:t>
            </a:r>
            <a:endParaRPr lang="ko-KR" altLang="en-US" sz="28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4ED5F8-6F95-03C7-8BA7-0E70AC4E8569}"/>
              </a:ext>
            </a:extLst>
          </p:cNvPr>
          <p:cNvSpPr txBox="1"/>
          <p:nvPr/>
        </p:nvSpPr>
        <p:spPr>
          <a:xfrm>
            <a:off x="924560" y="1788160"/>
            <a:ext cx="9784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Embedding dimension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은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라고 가정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즉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token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dimension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은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 by 4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C8E2C74-5DAE-7A7C-5BD9-39057AEAA5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010" y="5736590"/>
            <a:ext cx="5295900" cy="108585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A44409B-90B8-82B3-DF49-9D496FE3B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95" y="2357728"/>
            <a:ext cx="6436995" cy="400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497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25EA93D-8EEC-0346-04A1-E74AEF582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8" y="1690688"/>
            <a:ext cx="7146752" cy="4879282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6A1C9-0813-6B7B-22A0-392656E22FC7}"/>
              </a:ext>
            </a:extLst>
          </p:cNvPr>
          <p:cNvSpPr txBox="1"/>
          <p:nvPr/>
        </p:nvSpPr>
        <p:spPr>
          <a:xfrm>
            <a:off x="6644640" y="492760"/>
            <a:ext cx="51003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첫 번째 행에 있는 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token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일지라도 연관성 뿐만 아니라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다른 단어 뜻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b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</a:b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위치를 담고 있다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”</a:t>
            </a:r>
            <a:endParaRPr lang="ko-KR" altLang="en-US" sz="28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C8E2C74-5DAE-7A7C-5BD9-39057AEAA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1010" y="5736590"/>
            <a:ext cx="5295900" cy="108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384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0A6AB1-9236-5482-AB27-0A548633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425EB6-E511-435F-8CB4-E1D4F964DC2A}"/>
              </a:ext>
            </a:extLst>
          </p:cNvPr>
          <p:cNvSpPr/>
          <p:nvPr/>
        </p:nvSpPr>
        <p:spPr>
          <a:xfrm>
            <a:off x="838200" y="1290320"/>
            <a:ext cx="2382520" cy="81280"/>
          </a:xfrm>
          <a:prstGeom prst="rect">
            <a:avLst/>
          </a:prstGeom>
          <a:effectLst>
            <a:softEdge rad="31750"/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6A1C9-0813-6B7B-22A0-392656E22FC7}"/>
              </a:ext>
            </a:extLst>
          </p:cNvPr>
          <p:cNvSpPr txBox="1"/>
          <p:nvPr/>
        </p:nvSpPr>
        <p:spPr>
          <a:xfrm>
            <a:off x="995680" y="3020665"/>
            <a:ext cx="965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“self-attention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까지의 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output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은 </a:t>
            </a:r>
            <a:endParaRPr lang="en-US" altLang="ko-KR" sz="28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연관성 뿐만 아니라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모든 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time step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단어 뜻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위치를 담고 있다</a:t>
            </a:r>
            <a:r>
              <a:rPr lang="en-US" altLang="ko-KR" sz="2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”</a:t>
            </a:r>
            <a:endParaRPr lang="ko-KR" altLang="en-US" sz="2800" dirty="0">
              <a:solidFill>
                <a:srgbClr val="FF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79E877-8941-FA5F-CD9F-53BD715E2751}"/>
              </a:ext>
            </a:extLst>
          </p:cNvPr>
          <p:cNvSpPr txBox="1"/>
          <p:nvPr/>
        </p:nvSpPr>
        <p:spPr>
          <a:xfrm>
            <a:off x="3505200" y="4849892"/>
            <a:ext cx="6278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Encoder 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기준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Decoder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는 현재 </a:t>
            </a:r>
            <a:r>
              <a: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time step</a:t>
            </a:r>
            <a:r>
              <a:rPr lang="ko-KR" altLang="en-US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까지</a:t>
            </a:r>
            <a:endParaRPr lang="en-US" altLang="ko-KR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9059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526</Words>
  <Application>Microsoft Office PowerPoint</Application>
  <PresentationFormat>와이드스크린</PresentationFormat>
  <Paragraphs>110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7" baseType="lpstr">
      <vt:lpstr>배달의민족 주아</vt:lpstr>
      <vt:lpstr>Arial</vt:lpstr>
      <vt:lpstr>맑은 고딕</vt:lpstr>
      <vt:lpstr>Office 테마</vt:lpstr>
      <vt:lpstr>Transformer</vt:lpstr>
      <vt:lpstr>주제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가정</vt:lpstr>
      <vt:lpstr>결과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</dc:title>
  <dc:creator>미자 김</dc:creator>
  <cp:lastModifiedBy>미자 김</cp:lastModifiedBy>
  <cp:revision>3</cp:revision>
  <dcterms:created xsi:type="dcterms:W3CDTF">2023-05-10T10:00:00Z</dcterms:created>
  <dcterms:modified xsi:type="dcterms:W3CDTF">2023-05-11T03:40:47Z</dcterms:modified>
</cp:coreProperties>
</file>

<file path=docProps/thumbnail.jpeg>
</file>